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0" r:id="rId1"/>
    <p:sldMasterId id="2147483663" r:id="rId2"/>
  </p:sldMasterIdLst>
  <p:notesMasterIdLst>
    <p:notesMasterId r:id="rId5"/>
  </p:notesMasterIdLst>
  <p:sldIdLst>
    <p:sldId id="2452" r:id="rId3"/>
    <p:sldId id="2453" r:id="rId4"/>
  </p:sldIdLst>
  <p:sldSz cx="9144000" cy="6858000" type="screen4x3"/>
  <p:notesSz cx="6797675" cy="9926638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269D01E-BC32-4049-B463-5C60D7B0CCD2}" styleName="테마 스타일 2 - 강조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테마 스타일 2 - 강조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D113A9D2-9D6B-4929-AA2D-F23B5EE8CBE7}" styleName="테마 스타일 2 - 강조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75DCB02-9BB8-47FD-8907-85C794F793BA}" styleName="테마 스타일 1 - 강조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505E3EF-67EA-436B-97B2-0124C06EBD24}" styleName="보통 스타일 4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C4B1156A-380E-4F78-BDF5-A606A8083BF9}" styleName="보통 스타일 4 - 강조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815" autoAdjust="0"/>
    <p:restoredTop sz="93492" autoAdjust="0"/>
  </p:normalViewPr>
  <p:slideViewPr>
    <p:cSldViewPr>
      <p:cViewPr varScale="1">
        <p:scale>
          <a:sx n="89" d="100"/>
          <a:sy n="89" d="100"/>
        </p:scale>
        <p:origin x="1330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0" d="100"/>
          <a:sy n="60" d="100"/>
        </p:scale>
        <p:origin x="3274" y="5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38" tIns="45719" rIns="91438" bIns="45719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9" y="0"/>
            <a:ext cx="2946400" cy="496888"/>
          </a:xfrm>
          <a:prstGeom prst="rect">
            <a:avLst/>
          </a:prstGeom>
        </p:spPr>
        <p:txBody>
          <a:bodyPr vert="horz" lIns="91438" tIns="45719" rIns="91438" bIns="45719" rtlCol="0"/>
          <a:lstStyle>
            <a:lvl1pPr algn="r">
              <a:defRPr sz="1200"/>
            </a:lvl1pPr>
          </a:lstStyle>
          <a:p>
            <a:fld id="{27746EE9-57A0-491A-B90E-9921D326058E}" type="datetimeFigureOut">
              <a:rPr lang="ko-KR" altLang="en-US" smtClean="0"/>
              <a:pPr/>
              <a:t>2025-06-13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8" tIns="45719" rIns="91438" bIns="45719" rtlCol="0" anchor="ctr"/>
          <a:lstStyle/>
          <a:p>
            <a:r>
              <a:rPr lang="en-US" altLang="ko-KR" dirty="0" err="1"/>
              <a:t>rdjq</a:t>
            </a:r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76789"/>
            <a:ext cx="5438775" cy="3908425"/>
          </a:xfrm>
          <a:prstGeom prst="rect">
            <a:avLst/>
          </a:prstGeom>
        </p:spPr>
        <p:txBody>
          <a:bodyPr vert="horz" lIns="91438" tIns="45719" rIns="91438" bIns="45719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38" tIns="45719" rIns="91438" bIns="45719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9" y="9429750"/>
            <a:ext cx="2946400" cy="496888"/>
          </a:xfrm>
          <a:prstGeom prst="rect">
            <a:avLst/>
          </a:prstGeom>
        </p:spPr>
        <p:txBody>
          <a:bodyPr vert="horz" lIns="91438" tIns="45719" rIns="91438" bIns="45719" rtlCol="0" anchor="b"/>
          <a:lstStyle>
            <a:lvl1pPr algn="r">
              <a:defRPr sz="1200"/>
            </a:lvl1pPr>
          </a:lstStyle>
          <a:p>
            <a:fld id="{BD764AF0-306B-446B-8EC8-934E63767F9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16644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61526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 bwMode="auto">
          <a:xfrm>
            <a:off x="3080" y="482495"/>
            <a:ext cx="9144000" cy="360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4000">
                <a:srgbClr val="002060"/>
              </a:gs>
              <a:gs pos="100000">
                <a:schemeClr val="bg1"/>
              </a:gs>
            </a:gsLst>
            <a:lin ang="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vert="horz" wrap="none" lIns="91440" tIns="45720" rIns="91440" bIns="45720" numCol="1" rtlCol="0" anchor="ctr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1" lang="ko-KR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돋움" pitchFamily="50" charset="-127"/>
            </a:endParaRPr>
          </a:p>
        </p:txBody>
      </p:sp>
      <p:sp>
        <p:nvSpPr>
          <p:cNvPr id="4" name="TextBox 3"/>
          <p:cNvSpPr txBox="1"/>
          <p:nvPr userDrawn="1"/>
        </p:nvSpPr>
        <p:spPr>
          <a:xfrm>
            <a:off x="6626134" y="61558"/>
            <a:ext cx="2507851" cy="3385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ko-KR" sz="1600" b="1" dirty="0" smtClean="0">
                <a:latin typeface="농심헤드라인B" panose="02020603020101020101" pitchFamily="18" charset="-127"/>
                <a:ea typeface="농심헤드라인B" panose="02020603020101020101" pitchFamily="18" charset="-127"/>
              </a:rPr>
              <a:t>QINGDAO NONGSHIM</a:t>
            </a:r>
            <a:endParaRPr lang="ko-KR" altLang="en-US" sz="1600" b="1" dirty="0">
              <a:latin typeface="농심헤드라인B" panose="02020603020101020101" pitchFamily="18" charset="-127"/>
              <a:ea typeface="농심헤드라인B" panose="02020603020101020101" pitchFamily="18" charset="-127"/>
            </a:endParaRPr>
          </a:p>
        </p:txBody>
      </p:sp>
      <p:grpSp>
        <p:nvGrpSpPr>
          <p:cNvPr id="5" name="그룹 4"/>
          <p:cNvGrpSpPr/>
          <p:nvPr userDrawn="1"/>
        </p:nvGrpSpPr>
        <p:grpSpPr>
          <a:xfrm>
            <a:off x="6585128" y="131835"/>
            <a:ext cx="270000" cy="234000"/>
            <a:chOff x="7831220" y="66648"/>
            <a:chExt cx="432000" cy="360000"/>
          </a:xfrm>
        </p:grpSpPr>
        <p:sp>
          <p:nvSpPr>
            <p:cNvPr id="6" name="타원 5"/>
            <p:cNvSpPr/>
            <p:nvPr userDrawn="1"/>
          </p:nvSpPr>
          <p:spPr>
            <a:xfrm>
              <a:off x="7831220" y="66648"/>
              <a:ext cx="432000" cy="3600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/>
            </a:p>
          </p:txBody>
        </p:sp>
        <p:sp>
          <p:nvSpPr>
            <p:cNvPr id="8" name="타원 7"/>
            <p:cNvSpPr/>
            <p:nvPr userDrawn="1"/>
          </p:nvSpPr>
          <p:spPr>
            <a:xfrm>
              <a:off x="7986762" y="90739"/>
              <a:ext cx="126000" cy="18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703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1488544"/>
      </p:ext>
    </p:extLst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9270285"/>
              </p:ext>
            </p:extLst>
          </p:nvPr>
        </p:nvGraphicFramePr>
        <p:xfrm>
          <a:off x="35496" y="692696"/>
          <a:ext cx="9036495" cy="40324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0441">
                  <a:extLst>
                    <a:ext uri="{9D8B030D-6E8A-4147-A177-3AD203B41FA5}">
                      <a16:colId xmlns="" xmlns:a16="http://schemas.microsoft.com/office/drawing/2014/main" val="3359638021"/>
                    </a:ext>
                  </a:extLst>
                </a:gridCol>
                <a:gridCol w="773589">
                  <a:extLst>
                    <a:ext uri="{9D8B030D-6E8A-4147-A177-3AD203B41FA5}">
                      <a16:colId xmlns="" xmlns:a16="http://schemas.microsoft.com/office/drawing/2014/main" val="588137482"/>
                    </a:ext>
                  </a:extLst>
                </a:gridCol>
                <a:gridCol w="800322">
                  <a:extLst>
                    <a:ext uri="{9D8B030D-6E8A-4147-A177-3AD203B41FA5}">
                      <a16:colId xmlns="" xmlns:a16="http://schemas.microsoft.com/office/drawing/2014/main" val="2652438978"/>
                    </a:ext>
                  </a:extLst>
                </a:gridCol>
                <a:gridCol w="867015"/>
                <a:gridCol w="800322"/>
                <a:gridCol w="800322"/>
                <a:gridCol w="830637"/>
                <a:gridCol w="1152128"/>
                <a:gridCol w="2051719">
                  <a:extLst>
                    <a:ext uri="{9D8B030D-6E8A-4147-A177-3AD203B41FA5}">
                      <a16:colId xmlns="" xmlns:a16="http://schemas.microsoft.com/office/drawing/2014/main" val="946071064"/>
                    </a:ext>
                  </a:extLst>
                </a:gridCol>
              </a:tblGrid>
              <a:tr h="100811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zh-CN" altLang="en-US" sz="14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项目</a:t>
                      </a:r>
                      <a:endParaRPr lang="ko-KR" altLang="en-US" sz="1400" b="1" dirty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zh-CN" altLang="en-US" sz="14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距离</a:t>
                      </a:r>
                      <a:endParaRPr lang="en-US" altLang="zh-CN" sz="1400" b="1" dirty="0" smtClean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zh-CN" altLang="en-US" sz="14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（</a:t>
                      </a:r>
                      <a:r>
                        <a:rPr lang="en-US" altLang="zh-CN" sz="14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KM</a:t>
                      </a:r>
                      <a:r>
                        <a:rPr lang="zh-CN" altLang="en-US" sz="14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）</a:t>
                      </a:r>
                      <a:endParaRPr lang="ko-KR" altLang="en-US" sz="1400" b="1" dirty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zh-CN" altLang="en-US" sz="14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油费</a:t>
                      </a:r>
                      <a:endParaRPr lang="ko-KR" altLang="en-US" sz="1400" b="1" dirty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zh-CN" altLang="en-US" sz="1400" b="1" dirty="0" smtClean="0">
                          <a:latin typeface="宋体" panose="02010600030101010101" pitchFamily="2" charset="-122"/>
                          <a:ea typeface="+mn-ea"/>
                        </a:rPr>
                        <a:t>人工费</a:t>
                      </a:r>
                      <a:endParaRPr lang="ko-KR" altLang="en-US" sz="1400" b="1" dirty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zh-CN" altLang="en-US" sz="1400" b="1" dirty="0" smtClean="0">
                          <a:latin typeface="宋体" panose="02010600030101010101" pitchFamily="2" charset="-122"/>
                          <a:ea typeface="+mn-ea"/>
                        </a:rPr>
                        <a:t>管理费</a:t>
                      </a:r>
                      <a:endParaRPr lang="ko-KR" altLang="en-US" sz="1400" b="1" dirty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zh-CN" altLang="en-US" sz="1400" b="1" dirty="0" smtClean="0">
                          <a:latin typeface="宋体" panose="02010600030101010101" pitchFamily="2" charset="-122"/>
                          <a:ea typeface="+mn-ea"/>
                        </a:rPr>
                        <a:t>利润</a:t>
                      </a:r>
                      <a:endParaRPr lang="ko-KR" altLang="en-US" sz="1400" b="1" dirty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zh-CN" altLang="en-US" sz="1400" b="1" dirty="0" smtClean="0">
                          <a:latin typeface="宋体" panose="02010600030101010101" pitchFamily="2" charset="-122"/>
                          <a:ea typeface="+mn-ea"/>
                        </a:rPr>
                        <a:t>发票</a:t>
                      </a:r>
                      <a:endParaRPr lang="ko-KR" altLang="en-US" sz="1400" b="1" dirty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zh-CN" altLang="en-US" sz="1400" b="1" dirty="0" smtClean="0">
                          <a:latin typeface="宋体" panose="02010600030101010101" pitchFamily="2" charset="-122"/>
                          <a:ea typeface="+mn-ea"/>
                        </a:rPr>
                        <a:t>整车时效</a:t>
                      </a:r>
                      <a:endParaRPr lang="ko-KR" altLang="en-US" sz="1400" b="1" dirty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zh-CN" altLang="en-US" sz="1400" b="1" dirty="0" smtClean="0">
                          <a:latin typeface="+mn-ea"/>
                          <a:ea typeface="+mn-ea"/>
                        </a:rPr>
                        <a:t>轻货</a:t>
                      </a:r>
                      <a:r>
                        <a:rPr lang="zh-CN" altLang="en-US" sz="1400" b="1" dirty="0" smtClean="0">
                          <a:latin typeface="+mn-ea"/>
                          <a:ea typeface="+mn-ea"/>
                        </a:rPr>
                        <a:t>（元</a:t>
                      </a:r>
                      <a:r>
                        <a:rPr lang="en-US" altLang="zh-CN" sz="1400" b="1" dirty="0" smtClean="0">
                          <a:latin typeface="+mn-ea"/>
                          <a:ea typeface="+mn-ea"/>
                        </a:rPr>
                        <a:t>/m³</a:t>
                      </a:r>
                      <a:r>
                        <a:rPr lang="zh-CN" altLang="en-US" sz="1400" b="1" dirty="0" smtClean="0">
                          <a:latin typeface="+mn-ea"/>
                          <a:ea typeface="+mn-ea"/>
                        </a:rPr>
                        <a:t>）</a:t>
                      </a:r>
                      <a:endParaRPr lang="en-US" altLang="zh-CN" sz="1400" b="1" dirty="0" smtClean="0">
                        <a:latin typeface="+mn-ea"/>
                        <a:ea typeface="+mn-e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391572128"/>
                  </a:ext>
                </a:extLst>
              </a:tr>
              <a:tr h="108012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zh-CN" altLang="en-US" sz="1200" b="0" baseline="0" dirty="0" smtClean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青岛</a:t>
                      </a:r>
                      <a:r>
                        <a:rPr lang="zh-CN" altLang="en-US" sz="1200" b="0" baseline="0" dirty="0" smtClean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至上海</a:t>
                      </a:r>
                      <a:endParaRPr lang="en-US" altLang="zh-CN" sz="1200" b="0" baseline="0" dirty="0" smtClean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36000" marR="3600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altLang="ko-KR" sz="1200" b="0" baseline="0" dirty="0" smtClean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850</a:t>
                      </a:r>
                      <a:endParaRPr lang="en-US" altLang="ko-KR" sz="1200" b="0" baseline="0" dirty="0" smtClean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36000" marR="3600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0" dirty="0" smtClean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36000" marR="3600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0" dirty="0" smtClean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36000" marR="3600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0" dirty="0" smtClean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36000" marR="3600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0" dirty="0" smtClean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36000" marR="3600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200" b="0" dirty="0" smtClean="0">
                          <a:latin typeface="宋体" panose="02010600030101010101" pitchFamily="2" charset="-122"/>
                          <a:ea typeface="+mn-ea"/>
                        </a:rPr>
                        <a:t>9%</a:t>
                      </a:r>
                      <a:endParaRPr lang="ko-KR" altLang="en-US" sz="1200" b="0" dirty="0" smtClean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36000" marR="3600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ctr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zh-CN" altLang="en-US" sz="1200" b="0" dirty="0" smtClean="0">
                          <a:latin typeface="宋体" panose="02010600030101010101" pitchFamily="2" charset="-122"/>
                          <a:ea typeface="+mn-ea"/>
                        </a:rPr>
                        <a:t>         天</a:t>
                      </a:r>
                      <a:endParaRPr lang="ko-KR" altLang="en-US" sz="1200" b="0" dirty="0" smtClean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36000" marR="3600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zh-CN" alt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+mn-ea"/>
                          <a:cs typeface="+mn-cs"/>
                        </a:rPr>
                        <a:t>轻货</a:t>
                      </a:r>
                      <a:endParaRPr lang="en-US" altLang="zh-CN" sz="1200" b="0" kern="1200" dirty="0" smtClean="0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altLang="zh-CN" sz="1200" b="0" kern="1200" dirty="0" smtClean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+mn-ea"/>
                          <a:cs typeface="+mn-cs"/>
                        </a:rPr>
                        <a:t>10-60m³</a:t>
                      </a:r>
                      <a:r>
                        <a:rPr lang="zh-CN" alt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+mn-ea"/>
                          <a:cs typeface="+mn-cs"/>
                        </a:rPr>
                        <a:t>以下：      元</a:t>
                      </a:r>
                      <a:endParaRPr lang="en-US" altLang="zh-CN" sz="1200" b="0" kern="1200" dirty="0" smtClean="0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altLang="zh-CN" sz="1200" b="0" kern="1200" dirty="0" smtClean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+mn-ea"/>
                          <a:cs typeface="+mn-cs"/>
                        </a:rPr>
                        <a:t>60m³</a:t>
                      </a:r>
                      <a:r>
                        <a:rPr lang="zh-CN" alt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+mn-ea"/>
                          <a:cs typeface="+mn-cs"/>
                        </a:rPr>
                        <a:t>以上：</a:t>
                      </a:r>
                      <a:r>
                        <a:rPr lang="en-US" altLang="zh-CN" sz="1200" b="0" kern="1200" baseline="0" dirty="0" smtClean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+mn-ea"/>
                          <a:cs typeface="+mn-cs"/>
                        </a:rPr>
                        <a:t>         </a:t>
                      </a:r>
                      <a:r>
                        <a:rPr lang="zh-CN" alt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+mn-ea"/>
                          <a:cs typeface="+mn-cs"/>
                        </a:rPr>
                        <a:t>元</a:t>
                      </a:r>
                      <a:endParaRPr lang="en-US" altLang="zh-CN" sz="1200" b="0" kern="1200" dirty="0" smtClean="0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endParaRPr lang="en-US" altLang="zh-CN" sz="1200" b="0" kern="1200" dirty="0" smtClean="0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36000" marR="3600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289743775"/>
                  </a:ext>
                </a:extLst>
              </a:tr>
              <a:tr h="185847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zh-CN" altLang="en-US" sz="1400" b="0" dirty="0" smtClean="0">
                          <a:latin typeface="宋体" panose="02010600030101010101" pitchFamily="2" charset="-122"/>
                          <a:ea typeface="+mn-ea"/>
                        </a:rPr>
                        <a:t>备注</a:t>
                      </a:r>
                      <a:endParaRPr lang="ko-KR" altLang="en-US" sz="1400" b="0" dirty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36000" marR="3600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8">
                  <a:txBody>
                    <a:bodyPr/>
                    <a:lstStyle/>
                    <a:p>
                      <a:pPr marL="285750" indent="-285750" algn="l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zh-CN" alt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报价单必须盖章生效。</a:t>
                      </a:r>
                      <a:endParaRPr lang="en-US" altLang="zh-CN" sz="1400" b="0" kern="1200" dirty="0" smtClean="0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+mn-cs"/>
                      </a:endParaRPr>
                    </a:p>
                    <a:p>
                      <a:pPr marL="285750" indent="-285750" algn="l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zh-CN" alt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报价需包含</a:t>
                      </a:r>
                      <a:r>
                        <a:rPr lang="en-US" altLang="zh-CN" sz="1400" b="0" kern="1200" dirty="0" smtClean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9%</a:t>
                      </a:r>
                      <a:r>
                        <a:rPr lang="zh-CN" alt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增值税专用发票费用。</a:t>
                      </a:r>
                      <a:endParaRPr lang="en-US" altLang="zh-CN" sz="1400" b="0" kern="1200" dirty="0" smtClean="0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+mn-cs"/>
                      </a:endParaRPr>
                    </a:p>
                    <a:p>
                      <a:pPr marL="285750" indent="-285750" algn="l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zh-CN" alt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除以上费用外，青岛农心不承担任何其他费用</a:t>
                      </a:r>
                      <a:endParaRPr lang="en-US" altLang="zh-CN" sz="1400" b="0" kern="1200" dirty="0" smtClean="0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+mn-cs"/>
                      </a:endParaRPr>
                    </a:p>
                    <a:p>
                      <a:pPr marL="285750" indent="-285750" algn="l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zh-CN" alt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客户的其他说明：</a:t>
                      </a:r>
                      <a:endParaRPr lang="en-US" altLang="ko-KR" sz="1400" b="0" kern="1200" dirty="0" smtClean="0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36000" marR="3600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400" b="0" dirty="0" smtClean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36000" marR="3600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400" b="0" dirty="0" smtClean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36000" marR="3600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400" b="0" dirty="0" smtClean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36000" marR="3600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400" b="0" dirty="0" smtClean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36000" marR="3600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400" b="0" dirty="0" smtClean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36000" marR="3600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en-US" altLang="zh-CN" sz="1400" b="0" kern="1200" dirty="0" smtClean="0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36000" marR="3600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52499" y="44624"/>
            <a:ext cx="509556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n"/>
            </a:pPr>
            <a:r>
              <a:rPr lang="zh-CN" altLang="en-US" sz="2000" dirty="0" smtClean="0">
                <a:latin typeface="宋体" panose="02010600030101010101" pitchFamily="2" charset="-122"/>
                <a:ea typeface="宋体" panose="02010600030101010101" pitchFamily="2" charset="-122"/>
              </a:rPr>
              <a:t>青岛农心物流招标报价单</a:t>
            </a:r>
            <a:endParaRPr lang="en-US" altLang="ko-KR" sz="20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90570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5803637"/>
              </p:ext>
            </p:extLst>
          </p:nvPr>
        </p:nvGraphicFramePr>
        <p:xfrm>
          <a:off x="35496" y="692696"/>
          <a:ext cx="9036492" cy="47525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53405">
                  <a:extLst>
                    <a:ext uri="{9D8B030D-6E8A-4147-A177-3AD203B41FA5}">
                      <a16:colId xmlns="" xmlns:a16="http://schemas.microsoft.com/office/drawing/2014/main" val="3359638021"/>
                    </a:ext>
                  </a:extLst>
                </a:gridCol>
                <a:gridCol w="918803">
                  <a:extLst>
                    <a:ext uri="{9D8B030D-6E8A-4147-A177-3AD203B41FA5}">
                      <a16:colId xmlns="" xmlns:a16="http://schemas.microsoft.com/office/drawing/2014/main" val="588137482"/>
                    </a:ext>
                  </a:extLst>
                </a:gridCol>
                <a:gridCol w="792088">
                  <a:extLst>
                    <a:ext uri="{9D8B030D-6E8A-4147-A177-3AD203B41FA5}">
                      <a16:colId xmlns="" xmlns:a16="http://schemas.microsoft.com/office/drawing/2014/main" val="2652438978"/>
                    </a:ext>
                  </a:extLst>
                </a:gridCol>
                <a:gridCol w="792088"/>
                <a:gridCol w="792088"/>
                <a:gridCol w="864096"/>
                <a:gridCol w="936104"/>
                <a:gridCol w="1008112"/>
                <a:gridCol w="1979708">
                  <a:extLst>
                    <a:ext uri="{9D8B030D-6E8A-4147-A177-3AD203B41FA5}">
                      <a16:colId xmlns="" xmlns:a16="http://schemas.microsoft.com/office/drawing/2014/main" val="946071064"/>
                    </a:ext>
                  </a:extLst>
                </a:gridCol>
              </a:tblGrid>
              <a:tr h="100811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zh-CN" altLang="en-US" sz="14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项目</a:t>
                      </a:r>
                      <a:endParaRPr lang="ko-KR" altLang="en-US" sz="1400" b="1" dirty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zh-CN" altLang="en-US" sz="14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距离</a:t>
                      </a:r>
                      <a:endParaRPr lang="en-US" altLang="zh-CN" sz="1400" b="1" dirty="0" smtClean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zh-CN" altLang="en-US" sz="14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（</a:t>
                      </a:r>
                      <a:r>
                        <a:rPr lang="en-US" altLang="zh-CN" sz="14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KM)</a:t>
                      </a:r>
                      <a:endParaRPr lang="ko-KR" altLang="en-US" sz="1400" b="1" dirty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zh-CN" altLang="en-US" sz="14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油费</a:t>
                      </a:r>
                      <a:endParaRPr lang="ko-KR" altLang="en-US" sz="1400" b="1" dirty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zh-CN" altLang="en-US" sz="1400" b="1" dirty="0" smtClean="0">
                          <a:latin typeface="宋体" panose="02010600030101010101" pitchFamily="2" charset="-122"/>
                          <a:ea typeface="+mn-ea"/>
                        </a:rPr>
                        <a:t>人工费</a:t>
                      </a:r>
                      <a:endParaRPr lang="ko-KR" altLang="en-US" sz="1400" b="1" dirty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zh-CN" altLang="en-US" sz="1400" b="1" dirty="0" smtClean="0">
                          <a:latin typeface="宋体" panose="02010600030101010101" pitchFamily="2" charset="-122"/>
                          <a:ea typeface="+mn-ea"/>
                        </a:rPr>
                        <a:t>管理费</a:t>
                      </a:r>
                      <a:endParaRPr lang="ko-KR" altLang="en-US" sz="1400" b="1" dirty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zh-CN" altLang="en-US" sz="1400" b="1" dirty="0" smtClean="0">
                          <a:latin typeface="宋体" panose="02010600030101010101" pitchFamily="2" charset="-122"/>
                          <a:ea typeface="+mn-ea"/>
                        </a:rPr>
                        <a:t>利润</a:t>
                      </a:r>
                      <a:endParaRPr lang="ko-KR" altLang="en-US" sz="1400" b="1" dirty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zh-CN" altLang="en-US" sz="1400" b="1" dirty="0" smtClean="0">
                          <a:latin typeface="宋体" panose="02010600030101010101" pitchFamily="2" charset="-122"/>
                          <a:ea typeface="+mn-ea"/>
                        </a:rPr>
                        <a:t>发票</a:t>
                      </a:r>
                      <a:endParaRPr lang="ko-KR" altLang="en-US" sz="1400" b="1" dirty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zh-CN" altLang="en-US" sz="1400" b="1" dirty="0" smtClean="0">
                          <a:latin typeface="宋体" panose="02010600030101010101" pitchFamily="2" charset="-122"/>
                          <a:ea typeface="+mn-ea"/>
                        </a:rPr>
                        <a:t>整车时效</a:t>
                      </a:r>
                      <a:endParaRPr lang="ko-KR" altLang="en-US" sz="1400" b="1" dirty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zh-CN" altLang="en-US" sz="1400" b="1" dirty="0" smtClean="0">
                          <a:latin typeface="+mn-ea"/>
                          <a:ea typeface="+mn-ea"/>
                        </a:rPr>
                        <a:t>轻货</a:t>
                      </a:r>
                      <a:r>
                        <a:rPr lang="zh-CN" altLang="en-US" sz="1400" b="1" dirty="0" smtClean="0">
                          <a:latin typeface="+mn-ea"/>
                          <a:ea typeface="+mn-ea"/>
                        </a:rPr>
                        <a:t>（元</a:t>
                      </a:r>
                      <a:r>
                        <a:rPr lang="en-US" altLang="zh-CN" sz="1400" b="1" dirty="0" smtClean="0">
                          <a:latin typeface="+mn-ea"/>
                          <a:ea typeface="+mn-ea"/>
                        </a:rPr>
                        <a:t>/m³</a:t>
                      </a:r>
                      <a:r>
                        <a:rPr lang="zh-CN" altLang="en-US" sz="1400" b="1" dirty="0" smtClean="0">
                          <a:latin typeface="+mn-ea"/>
                          <a:ea typeface="+mn-ea"/>
                        </a:rPr>
                        <a:t>）</a:t>
                      </a:r>
                      <a:endParaRPr lang="en-US" altLang="zh-CN" sz="1400" b="1" dirty="0" smtClean="0">
                        <a:latin typeface="+mn-ea"/>
                        <a:ea typeface="+mn-ea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zh-CN" altLang="en-US" sz="1400" b="1" dirty="0" smtClean="0">
                          <a:latin typeface="+mn-ea"/>
                          <a:ea typeface="+mn-ea"/>
                        </a:rPr>
                        <a:t>重货（元</a:t>
                      </a:r>
                      <a:r>
                        <a:rPr lang="en-US" altLang="zh-CN" sz="1400" b="1" dirty="0" smtClean="0">
                          <a:latin typeface="+mn-ea"/>
                          <a:ea typeface="+mn-ea"/>
                        </a:rPr>
                        <a:t>/</a:t>
                      </a:r>
                      <a:r>
                        <a:rPr lang="zh-CN" altLang="en-US" sz="1400" b="1" dirty="0" smtClean="0">
                          <a:latin typeface="+mn-ea"/>
                          <a:ea typeface="+mn-ea"/>
                        </a:rPr>
                        <a:t>吨）</a:t>
                      </a:r>
                      <a:endParaRPr lang="en-US" altLang="zh-CN" sz="1400" b="1" dirty="0" smtClean="0">
                        <a:latin typeface="+mn-ea"/>
                        <a:ea typeface="+mn-ea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391572128"/>
                  </a:ext>
                </a:extLst>
              </a:tr>
              <a:tr h="194421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zh-CN" altLang="en-US" sz="1200" b="0" baseline="0" dirty="0" smtClean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青岛</a:t>
                      </a:r>
                      <a:r>
                        <a:rPr lang="zh-CN" altLang="en-US" sz="1200" b="0" baseline="0" dirty="0" smtClean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至沈阳</a:t>
                      </a:r>
                      <a:endParaRPr lang="en-US" altLang="zh-CN" sz="1200" b="0" baseline="0" dirty="0" smtClean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36000" marR="3600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altLang="ko-KR" sz="1200" b="0" baseline="0" dirty="0" smtClean="0"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1,200</a:t>
                      </a:r>
                      <a:endParaRPr lang="en-US" altLang="ko-KR" sz="1200" b="0" baseline="0" dirty="0" smtClean="0"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36000" marR="3600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0" dirty="0" smtClean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36000" marR="3600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0" dirty="0" smtClean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36000" marR="3600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0" dirty="0" smtClean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36000" marR="3600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0" dirty="0" smtClean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36000" marR="3600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200" b="0" dirty="0" smtClean="0">
                          <a:latin typeface="宋体" panose="02010600030101010101" pitchFamily="2" charset="-122"/>
                          <a:ea typeface="+mn-ea"/>
                        </a:rPr>
                        <a:t>9%</a:t>
                      </a:r>
                      <a:endParaRPr lang="ko-KR" altLang="en-US" sz="1200" b="0" dirty="0" smtClean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36000" marR="3600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l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altLang="zh-CN" sz="1200" b="0" baseline="0" dirty="0" smtClean="0">
                          <a:latin typeface="宋体" panose="02010600030101010101" pitchFamily="2" charset="-122"/>
                          <a:ea typeface="+mn-ea"/>
                        </a:rPr>
                        <a:t>       </a:t>
                      </a:r>
                      <a:r>
                        <a:rPr lang="zh-CN" altLang="en-US" sz="1200" b="0" baseline="0" dirty="0" smtClean="0">
                          <a:latin typeface="宋体" panose="02010600030101010101" pitchFamily="2" charset="-122"/>
                          <a:ea typeface="+mn-ea"/>
                        </a:rPr>
                        <a:t>天</a:t>
                      </a:r>
                      <a:endParaRPr lang="en-US" altLang="zh-CN" sz="1200" b="0" baseline="0" dirty="0" smtClean="0">
                        <a:latin typeface="宋体" panose="02010600030101010101" pitchFamily="2" charset="-122"/>
                        <a:ea typeface="+mn-ea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endParaRPr lang="en-US" altLang="zh-CN" sz="1200" b="0" dirty="0" smtClean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36000" marR="3600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zh-CN" alt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轻货</a:t>
                      </a:r>
                      <a:endParaRPr lang="en-US" altLang="zh-CN" sz="1200" b="0" kern="1200" dirty="0" smtClean="0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+mn-cs"/>
                      </a:endParaRPr>
                    </a:p>
                    <a:p>
                      <a:pPr marL="171450" indent="-1714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altLang="zh-CN" sz="1200" b="0" kern="1200" dirty="0" smtClean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10-60m³</a:t>
                      </a:r>
                      <a:r>
                        <a:rPr lang="zh-CN" alt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以下：      元</a:t>
                      </a:r>
                      <a:endParaRPr lang="en-US" altLang="zh-CN" sz="1200" b="0" kern="1200" dirty="0" smtClean="0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+mn-cs"/>
                      </a:endParaRPr>
                    </a:p>
                    <a:p>
                      <a:pPr marL="171450" indent="-1714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altLang="zh-CN" sz="1200" b="0" kern="1200" dirty="0" smtClean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60m³</a:t>
                      </a:r>
                      <a:r>
                        <a:rPr lang="zh-CN" alt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以上：</a:t>
                      </a:r>
                      <a:r>
                        <a:rPr lang="en-US" altLang="zh-CN" sz="1200" b="0" kern="1200" baseline="0" dirty="0" smtClean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         </a:t>
                      </a:r>
                      <a:r>
                        <a:rPr lang="zh-CN" alt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元</a:t>
                      </a:r>
                      <a:endParaRPr lang="en-US" altLang="zh-CN" sz="1200" b="0" kern="1200" dirty="0" smtClean="0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+mn-cs"/>
                      </a:endParaRPr>
                    </a:p>
                    <a:p>
                      <a:pPr marL="0" indent="0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zh-CN" alt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重货：</a:t>
                      </a:r>
                      <a:endParaRPr lang="en-US" altLang="zh-CN" sz="1200" b="0" kern="1200" dirty="0" smtClean="0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+mn-cs"/>
                      </a:endParaRPr>
                    </a:p>
                    <a:p>
                      <a:pPr marL="171450" indent="-1714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altLang="zh-CN" sz="1200" b="0" kern="1200" dirty="0" smtClean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1-10</a:t>
                      </a:r>
                      <a:r>
                        <a:rPr lang="zh-CN" alt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吨以下：</a:t>
                      </a:r>
                      <a:endParaRPr lang="en-US" altLang="zh-CN" sz="1200" b="0" kern="1200" dirty="0" smtClean="0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+mn-cs"/>
                      </a:endParaRPr>
                    </a:p>
                    <a:p>
                      <a:pPr marL="171450" indent="-1714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altLang="zh-CN" sz="1200" b="0" kern="1200" dirty="0" smtClean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10</a:t>
                      </a:r>
                      <a:r>
                        <a:rPr lang="zh-CN" alt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吨以上：       元</a:t>
                      </a:r>
                      <a:r>
                        <a:rPr lang="en-US" altLang="zh-CN" sz="1200" b="0" kern="1200" dirty="0" smtClean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/</a:t>
                      </a:r>
                      <a:r>
                        <a:rPr lang="zh-CN" alt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吨</a:t>
                      </a:r>
                      <a:endParaRPr lang="en-US" altLang="zh-CN" sz="1200" b="0" kern="1200" dirty="0" smtClean="0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36000" marR="3600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289743775"/>
                  </a:ext>
                </a:extLst>
              </a:tr>
              <a:tr h="18002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zh-CN" altLang="en-US" sz="1400" b="0" dirty="0" smtClean="0">
                          <a:latin typeface="宋体" panose="02010600030101010101" pitchFamily="2" charset="-122"/>
                          <a:ea typeface="+mn-ea"/>
                        </a:rPr>
                        <a:t>备注</a:t>
                      </a:r>
                      <a:endParaRPr lang="ko-KR" altLang="en-US" sz="1400" b="0" dirty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36000" marR="3600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8">
                  <a:txBody>
                    <a:bodyPr/>
                    <a:lstStyle/>
                    <a:p>
                      <a:pPr marL="285750" indent="-285750" algn="l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zh-CN" alt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报价单必须盖章生效。</a:t>
                      </a:r>
                      <a:endParaRPr lang="en-US" altLang="zh-CN" sz="1400" b="0" kern="1200" dirty="0" smtClean="0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+mn-cs"/>
                      </a:endParaRPr>
                    </a:p>
                    <a:p>
                      <a:pPr marL="285750" indent="-285750" algn="l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zh-CN" alt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报价需包含</a:t>
                      </a:r>
                      <a:r>
                        <a:rPr lang="en-US" altLang="zh-CN" sz="1400" b="0" kern="1200" dirty="0" smtClean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9%</a:t>
                      </a:r>
                      <a:r>
                        <a:rPr lang="zh-CN" alt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增值税专用发票费用。</a:t>
                      </a:r>
                      <a:endParaRPr lang="en-US" altLang="zh-CN" sz="1400" b="0" kern="1200" dirty="0" smtClean="0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+mn-cs"/>
                      </a:endParaRPr>
                    </a:p>
                    <a:p>
                      <a:pPr marL="285750" indent="-285750" algn="l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zh-CN" alt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除以上费用外，青岛农心不承担任何其他费用</a:t>
                      </a:r>
                      <a:endParaRPr lang="en-US" altLang="zh-CN" sz="1400" b="0" kern="1200" dirty="0" smtClean="0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+mn-cs"/>
                      </a:endParaRPr>
                    </a:p>
                    <a:p>
                      <a:pPr marL="285750" indent="-285750" algn="l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zh-CN" alt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+mn-cs"/>
                        </a:rPr>
                        <a:t>客户的其他说明：</a:t>
                      </a:r>
                      <a:endParaRPr lang="en-US" altLang="ko-KR" sz="1400" b="0" kern="1200" dirty="0" smtClean="0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36000" marR="3600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400" b="0" dirty="0" smtClean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36000" marR="3600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400" b="0" dirty="0" smtClean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36000" marR="3600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400" b="0" dirty="0" smtClean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36000" marR="3600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400" b="0" dirty="0" smtClean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36000" marR="3600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400" b="0" dirty="0" smtClean="0">
                        <a:latin typeface="宋体" panose="02010600030101010101" pitchFamily="2" charset="-122"/>
                        <a:ea typeface="+mn-ea"/>
                      </a:endParaRPr>
                    </a:p>
                  </a:txBody>
                  <a:tcPr marL="36000" marR="3600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en-US" altLang="zh-CN" sz="1400" b="0" kern="1200" dirty="0" smtClean="0"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+mn-cs"/>
                      </a:endParaRPr>
                    </a:p>
                  </a:txBody>
                  <a:tcPr marL="36000" marR="36000" marT="34290" marB="3429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52499" y="44624"/>
            <a:ext cx="509556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n"/>
            </a:pPr>
            <a:r>
              <a:rPr lang="zh-CN" altLang="en-US" sz="2000" dirty="0" smtClean="0">
                <a:latin typeface="宋体" panose="02010600030101010101" pitchFamily="2" charset="-122"/>
                <a:ea typeface="宋体" panose="02010600030101010101" pitchFamily="2" charset="-122"/>
              </a:rPr>
              <a:t>青岛农心物流招标报价单</a:t>
            </a:r>
            <a:endParaRPr lang="en-US" altLang="ko-KR" sz="20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1680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16373</TotalTime>
  <Words>181</Words>
  <Application>Microsoft Office PowerPoint</Application>
  <PresentationFormat>全屏显示(4:3)</PresentationFormat>
  <Paragraphs>50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</vt:i4>
      </vt:variant>
    </vt:vector>
  </HeadingPairs>
  <TitlesOfParts>
    <vt:vector size="11" baseType="lpstr">
      <vt:lpstr>돋움</vt:lpstr>
      <vt:lpstr>맑은 고딕</vt:lpstr>
      <vt:lpstr>농심헤드라인B</vt:lpstr>
      <vt:lpstr>宋体</vt:lpstr>
      <vt:lpstr>Arial</vt:lpstr>
      <vt:lpstr>Calibri</vt:lpstr>
      <vt:lpstr>Wingdings</vt:lpstr>
      <vt:lpstr>Office 테마</vt:lpstr>
      <vt:lpstr>디자인 사용자 지정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yan</dc:creator>
  <cp:lastModifiedBy>DELL</cp:lastModifiedBy>
  <cp:revision>1007</cp:revision>
  <cp:lastPrinted>2024-06-17T07:40:25Z</cp:lastPrinted>
  <dcterms:created xsi:type="dcterms:W3CDTF">2021-09-28T01:33:00Z</dcterms:created>
  <dcterms:modified xsi:type="dcterms:W3CDTF">2025-06-13T01:58:15Z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12381A073D714EBAA52D5F5A8A665F95</vt:lpwstr>
  </property>
  <property fmtid="{D5CDD505-2E9C-101B-9397-08002B2CF9AE}" pid="3" name="KSOProductBuildVer">
    <vt:lpwstr>2052-11.1.0.11194</vt:lpwstr>
  </property>
</Properties>
</file>